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2" r:id="rId3"/>
    <p:sldId id="263" r:id="rId4"/>
    <p:sldId id="267" r:id="rId5"/>
    <p:sldId id="265" r:id="rId6"/>
    <p:sldId id="260" r:id="rId7"/>
    <p:sldId id="268" r:id="rId8"/>
    <p:sldId id="261" r:id="rId9"/>
    <p:sldId id="269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37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472" y="-84"/>
      </p:cViewPr>
      <p:guideLst>
        <p:guide orient="horz" pos="2929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r">
              <a:defRPr sz="1200"/>
            </a:lvl1pPr>
          </a:lstStyle>
          <a:p>
            <a:fld id="{8946CB91-461A-47C9-8B19-C343CC8E5F02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8" rIns="93175" bIns="4658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5" tIns="46588" rIns="93175" bIns="4658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r">
              <a:defRPr sz="1200"/>
            </a:lvl1pPr>
          </a:lstStyle>
          <a:p>
            <a:fld id="{C2667E3E-9262-4D38-AA59-95726A09CB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153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3E8033-DF6E-476C-88E6-48CAFD7CE2D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67E3E-9262-4D38-AA59-95726A09CB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67E3E-9262-4D38-AA59-95726A09CB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259CC6-F080-4F69-B8CF-9C53BFF53CB1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67E3E-9262-4D38-AA59-95726A09CBF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259CC6-F080-4F69-B8CF-9C53BFF53CB1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259CC6-F080-4F69-B8CF-9C53BFF53CB1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580855-B249-42E0-B32F-66ECCB7AEFFB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580855-B249-42E0-B32F-66ECCB7AEFFB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BC488-51E5-4685-AB7E-9E448074B7B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EB6AD-4373-41BD-ABFD-828836DD47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Sampling for Research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Types of Research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Quantitative</a:t>
            </a:r>
          </a:p>
          <a:p>
            <a:pPr lvl="1"/>
            <a:r>
              <a:rPr lang="en-US" dirty="0" smtClean="0"/>
              <a:t>the collection &amp; analysis of data to describe, explain, predict, or control phenomena of interest</a:t>
            </a:r>
          </a:p>
          <a:p>
            <a:r>
              <a:rPr lang="en-US" dirty="0" smtClean="0"/>
              <a:t>Qualitative</a:t>
            </a:r>
          </a:p>
          <a:p>
            <a:pPr lvl="1"/>
            <a:r>
              <a:rPr lang="en-US" dirty="0" smtClean="0"/>
              <a:t>the collection, analysis, &amp; interpretation of comprehensive narrative and visual data to gain insights into particular phenomenon of interest</a:t>
            </a:r>
          </a:p>
          <a:p>
            <a:r>
              <a:rPr lang="en-US" dirty="0" smtClean="0"/>
              <a:t>Mixed-Methods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Samples for Quantitative Studies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Generalizability</a:t>
            </a:r>
          </a:p>
          <a:p>
            <a:pPr lvl="1"/>
            <a:r>
              <a:rPr lang="en-US" dirty="0" smtClean="0"/>
              <a:t>Sample chosen should be representative of the population being examined</a:t>
            </a:r>
          </a:p>
          <a:p>
            <a:r>
              <a:rPr lang="en-US" dirty="0" smtClean="0"/>
              <a:t>Sample Size</a:t>
            </a:r>
          </a:p>
          <a:p>
            <a:pPr lvl="1"/>
            <a:r>
              <a:rPr lang="en-US" dirty="0" smtClean="0"/>
              <a:t>The larger the population, the smaller %age required to get a representative sample</a:t>
            </a:r>
          </a:p>
          <a:p>
            <a:pPr lvl="2"/>
            <a:r>
              <a:rPr lang="en-US" dirty="0" smtClean="0"/>
              <a:t>50% for a sample of 500, 20% for a sample of 1,500</a:t>
            </a:r>
          </a:p>
          <a:p>
            <a:pPr lvl="1"/>
            <a:r>
              <a:rPr lang="en-US" dirty="0" smtClean="0"/>
              <a:t>For smaller populations (</a:t>
            </a:r>
            <a:r>
              <a:rPr lang="en-US" i="1" dirty="0" smtClean="0"/>
              <a:t>n</a:t>
            </a:r>
            <a:r>
              <a:rPr lang="en-US" dirty="0" smtClean="0"/>
              <a:t>=100 or fewer), the entire population is typically sampled.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Samples for Quantitative Studies</a:t>
            </a:r>
          </a:p>
        </p:txBody>
      </p:sp>
      <p:pic>
        <p:nvPicPr>
          <p:cNvPr id="4" name="Picture 3" descr="DOC070709-0004.jpg"/>
          <p:cNvPicPr>
            <a:picLocks noChangeAspect="1"/>
          </p:cNvPicPr>
          <p:nvPr/>
        </p:nvPicPr>
        <p:blipFill>
          <a:blip r:embed="rId3" cstate="screen"/>
          <a:srcRect l="29135" t="28889" r="17737" b="25556"/>
          <a:stretch>
            <a:fillRect/>
          </a:stretch>
        </p:blipFill>
        <p:spPr>
          <a:xfrm rot="167021">
            <a:off x="428495" y="1378642"/>
            <a:ext cx="7996928" cy="52882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19600" y="4419600"/>
            <a:ext cx="3581400" cy="20313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The selection process itself is critical.  For example, a voter survey that systematically excluded a particular race, class or gender would be worthless...and there are a host of other ways to ruin, or bias, a sample.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Samples for Quantitative Studies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Sample Error</a:t>
            </a:r>
          </a:p>
          <a:p>
            <a:pPr lvl="1"/>
            <a:r>
              <a:rPr lang="en-US" dirty="0" smtClean="0"/>
              <a:t>A random, unknown characteristic of the sample</a:t>
            </a:r>
          </a:p>
          <a:p>
            <a:pPr lvl="1"/>
            <a:r>
              <a:rPr lang="en-US" dirty="0" smtClean="0"/>
              <a:t>causes the sample to not be as representative as 1</a:t>
            </a:r>
            <a:r>
              <a:rPr lang="en-US" baseline="30000" dirty="0" smtClean="0"/>
              <a:t>st</a:t>
            </a:r>
            <a:r>
              <a:rPr lang="en-US" dirty="0" smtClean="0"/>
              <a:t> thought</a:t>
            </a:r>
          </a:p>
          <a:p>
            <a:r>
              <a:rPr lang="en-US" dirty="0" smtClean="0"/>
              <a:t>Sample Bias</a:t>
            </a:r>
          </a:p>
          <a:p>
            <a:pPr lvl="1"/>
            <a:r>
              <a:rPr lang="en-US" dirty="0" smtClean="0"/>
              <a:t>A systematic sampling error</a:t>
            </a:r>
          </a:p>
          <a:p>
            <a:pPr lvl="1"/>
            <a:r>
              <a:rPr lang="en-US" dirty="0" smtClean="0"/>
              <a:t>Typically caused by the researcher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Samples for Quantitative Studies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85800" y="1524000"/>
            <a:ext cx="7696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Methods </a:t>
            </a:r>
            <a:r>
              <a:rPr lang="en-US" sz="2400" dirty="0"/>
              <a:t>of Sampling:</a:t>
            </a:r>
          </a:p>
          <a:p>
            <a:pPr marL="688975" lvl="1" indent="-231775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Simple </a:t>
            </a:r>
            <a:r>
              <a:rPr lang="en-US" sz="2400" b="1" dirty="0"/>
              <a:t>Random Sample</a:t>
            </a:r>
            <a:r>
              <a:rPr lang="en-US" sz="2400" dirty="0"/>
              <a:t> - every member of the population has an equal chance of being </a:t>
            </a:r>
            <a:r>
              <a:rPr lang="en-US" sz="2400" dirty="0" smtClean="0"/>
              <a:t>selected</a:t>
            </a:r>
            <a:endParaRPr lang="en-US" sz="2400" dirty="0"/>
          </a:p>
        </p:txBody>
      </p:sp>
      <p:pic>
        <p:nvPicPr>
          <p:cNvPr id="5" name="Picture 4" descr="DOC070709-0005.jpg"/>
          <p:cNvPicPr>
            <a:picLocks noChangeAspect="1"/>
          </p:cNvPicPr>
          <p:nvPr/>
        </p:nvPicPr>
        <p:blipFill>
          <a:blip r:embed="rId3" cstate="screen"/>
          <a:srcRect l="50392" t="13426" r="9167" b="52216"/>
          <a:stretch>
            <a:fillRect/>
          </a:stretch>
        </p:blipFill>
        <p:spPr>
          <a:xfrm>
            <a:off x="943708" y="2971800"/>
            <a:ext cx="6904892" cy="3626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Samples for Quantitative Studies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85800" y="1219200"/>
            <a:ext cx="7696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Methods </a:t>
            </a:r>
            <a:r>
              <a:rPr lang="en-US" sz="2400" dirty="0"/>
              <a:t>of Sampling</a:t>
            </a:r>
            <a:r>
              <a:rPr lang="en-US" sz="2400" dirty="0" smtClean="0"/>
              <a:t>:</a:t>
            </a:r>
            <a:endParaRPr lang="en-US" sz="2400" dirty="0"/>
          </a:p>
          <a:p>
            <a:pPr marL="633413" lvl="1" indent="-176213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Stratified </a:t>
            </a:r>
            <a:r>
              <a:rPr lang="en-US" sz="2400" b="1" dirty="0"/>
              <a:t>Sample</a:t>
            </a:r>
            <a:r>
              <a:rPr lang="en-US" sz="2400" dirty="0"/>
              <a:t> - Population is divided into groups.  Then a random sample is taken from each group</a:t>
            </a:r>
          </a:p>
        </p:txBody>
      </p:sp>
      <p:pic>
        <p:nvPicPr>
          <p:cNvPr id="6" name="Picture 5" descr="DOC070709-0007.jpg"/>
          <p:cNvPicPr>
            <a:picLocks noChangeAspect="1"/>
          </p:cNvPicPr>
          <p:nvPr/>
        </p:nvPicPr>
        <p:blipFill>
          <a:blip r:embed="rId3" cstate="screen"/>
          <a:srcRect l="47500" t="11316" r="10000" b="32039"/>
          <a:stretch>
            <a:fillRect/>
          </a:stretch>
        </p:blipFill>
        <p:spPr>
          <a:xfrm>
            <a:off x="914400" y="2667000"/>
            <a:ext cx="6934200" cy="3920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Samples for Quantitative Studies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09600" y="1363662"/>
            <a:ext cx="7696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spcBef>
                <a:spcPct val="50000"/>
              </a:spcBef>
            </a:pPr>
            <a:endParaRPr lang="en-US" dirty="0"/>
          </a:p>
          <a:p>
            <a:pPr>
              <a:spcBef>
                <a:spcPct val="50000"/>
              </a:spcBef>
            </a:pPr>
            <a:r>
              <a:rPr lang="en-US" sz="2400" dirty="0"/>
              <a:t>Methods of Sampling:</a:t>
            </a:r>
          </a:p>
          <a:p>
            <a:pPr marL="682625" lvl="1" indent="-225425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Cluster </a:t>
            </a:r>
            <a:r>
              <a:rPr lang="en-US" sz="2400" b="1" dirty="0"/>
              <a:t>Sample</a:t>
            </a:r>
            <a:r>
              <a:rPr lang="en-US" sz="2400" dirty="0"/>
              <a:t> - Population is divided into groups.  Then an entire group is randomly chosen with all members of the randomly chosen group used in the </a:t>
            </a:r>
            <a:r>
              <a:rPr lang="en-US" sz="2400" dirty="0" smtClean="0"/>
              <a:t>sample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Non-Random Sampling Methods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09600" y="1363662"/>
            <a:ext cx="76962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Non-Random Methods </a:t>
            </a:r>
            <a:r>
              <a:rPr lang="en-US" sz="2400" dirty="0"/>
              <a:t>of Sampling:</a:t>
            </a:r>
          </a:p>
          <a:p>
            <a:pPr marL="682625" lvl="1" indent="-225425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Convenience Sample</a:t>
            </a:r>
            <a:r>
              <a:rPr lang="en-US" sz="2400" dirty="0" smtClean="0"/>
              <a:t> - A sample of well...convenience.  Not scientific, just easy.  Conclusions about the population cannot be drawn from this type of sample.</a:t>
            </a:r>
            <a:endParaRPr lang="en-US" sz="2400" b="1" dirty="0" smtClean="0"/>
          </a:p>
          <a:p>
            <a:pPr marL="682625" lvl="1" indent="-225425">
              <a:spcBef>
                <a:spcPct val="50000"/>
              </a:spcBef>
              <a:buFontTx/>
              <a:buChar char="•"/>
            </a:pPr>
            <a:r>
              <a:rPr lang="en-US" sz="2400" b="1" dirty="0" smtClean="0"/>
              <a:t>Purposive </a:t>
            </a:r>
            <a:r>
              <a:rPr lang="en-US" sz="2400" b="1" dirty="0"/>
              <a:t>Sample</a:t>
            </a:r>
            <a:r>
              <a:rPr lang="en-US" sz="2400" dirty="0"/>
              <a:t> </a:t>
            </a:r>
            <a:endParaRPr lang="en-US" sz="2400" dirty="0" smtClean="0"/>
          </a:p>
          <a:p>
            <a:pPr marL="1139825" lvl="2" indent="-22542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Judgment sampling</a:t>
            </a:r>
          </a:p>
          <a:p>
            <a:pPr marL="1139825" lvl="2" indent="-225425"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The process of selecting a sample that is believed to be representative of a given population</a:t>
            </a:r>
            <a:r>
              <a:rPr lang="en-US" sz="2400" smtClean="0"/>
              <a:t>. </a:t>
            </a:r>
            <a:endParaRPr lang="en-US" sz="2400" dirty="0" smtClean="0"/>
          </a:p>
          <a:p>
            <a:pPr marL="1139825" lvl="2" indent="-225425">
              <a:spcBef>
                <a:spcPct val="50000"/>
              </a:spcBef>
              <a:buFontTx/>
              <a:buChar char="•"/>
            </a:pPr>
            <a:r>
              <a:rPr lang="en-US" sz="2400" dirty="0"/>
              <a:t>Q</a:t>
            </a:r>
            <a:r>
              <a:rPr lang="en-US" sz="2400" b="1" dirty="0" smtClean="0"/>
              <a:t>uota S</a:t>
            </a:r>
            <a:r>
              <a:rPr lang="en-US" sz="2400" b="1" dirty="0"/>
              <a:t>ample </a:t>
            </a:r>
            <a:r>
              <a:rPr lang="en-US" sz="2400"/>
              <a:t>–</a:t>
            </a:r>
            <a:r>
              <a:rPr lang="en-US" sz="2400" smtClean="0"/>
              <a:t> Process </a:t>
            </a:r>
            <a:r>
              <a:rPr lang="en-US" sz="2400" dirty="0" smtClean="0"/>
              <a:t>of selecting a sample based on required, exact numbers (quotas) of individuals </a:t>
            </a:r>
            <a:r>
              <a:rPr lang="en-US" sz="2400" smtClean="0"/>
              <a:t>or groups with varying characteristics.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372</Words>
  <Application>Microsoft Office PowerPoint</Application>
  <PresentationFormat>On-screen Show (4:3)</PresentationFormat>
  <Paragraphs>49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Sampling for Research</vt:lpstr>
      <vt:lpstr>Types of Research</vt:lpstr>
      <vt:lpstr>Samples for Quantitative Studies</vt:lpstr>
      <vt:lpstr>Samples for Quantitative Studies</vt:lpstr>
      <vt:lpstr>Samples for Quantitative Studies</vt:lpstr>
      <vt:lpstr>Samples for Quantitative Studies</vt:lpstr>
      <vt:lpstr>Samples for Quantitative Studies</vt:lpstr>
      <vt:lpstr>Samples for Quantitative Studies</vt:lpstr>
      <vt:lpstr>Non-Random Sampling Methods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 345-026 Summer II</dc:title>
  <dc:creator>Surmans</dc:creator>
  <cp:lastModifiedBy>Windows User</cp:lastModifiedBy>
  <cp:revision>20</cp:revision>
  <dcterms:created xsi:type="dcterms:W3CDTF">2009-07-08T03:00:55Z</dcterms:created>
  <dcterms:modified xsi:type="dcterms:W3CDTF">2012-01-20T16:52:44Z</dcterms:modified>
</cp:coreProperties>
</file>